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6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ba80cb000ac8e57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7590b60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sterShapeName"/>
              <p:cNvSpPr/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上分点1 等差数列的前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项和中的基本量计算</a:t>
                </a:r>
                <a:endParaRPr lang="en-US" sz="2400" dirty="0"/>
              </a:p>
            </p:txBody>
          </p:sp>
        </mc:Choice>
        <mc:Fallback>
          <p:sp>
            <p:nvSpPr>
              <p:cNvPr id="5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ac0ec3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sterShapeName"/>
              <p:cNvSpPr/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上分点2 等差数列前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项和的性质</a:t>
                </a:r>
                <a:endParaRPr lang="en-US" sz="2400" dirty="0"/>
              </a:p>
            </p:txBody>
          </p:sp>
        </mc:Choice>
        <mc:Fallback>
          <p:sp>
            <p:nvSpPr>
              <p:cNvPr id="5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17_1#db8a72e56?vop=1&amp;pid=1ac0ec3c4&amp;color=0,0,0&amp;vtp=1&amp;bt=1&amp;bbb=1"/>
              <p:cNvSpPr/>
              <p:nvPr/>
            </p:nvSpPr>
            <p:spPr>
              <a:xfrm>
                <a:off x="832104" y="1508760"/>
                <a:ext cx="10533888" cy="1798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设等差数列的公差为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根据奇数项的和为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偶数项的和为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这个数列的第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EX.17_1#db8a72e56?vop=1&amp;pid=1ac0ec3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798955"/>
              </a:xfrm>
              <a:prstGeom prst="rect">
                <a:avLst/>
              </a:prstGeom>
              <a:blipFill>
                <a:blip r:embed="rId3"/>
                <a:stretch>
                  <a:fillRect l="-1389" b="-77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8_1#ff50c4f46?vop=1&amp;pid=1ac0ec3c4&amp;color=0,0,0&amp;vtp=1&amp;bt=1&amp;bbb=1&amp;hb=1"/>
              <p:cNvSpPr/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项和.若公差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BD.18_1#ff50c4f46?vop=1&amp;pid=1ac0ec3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blipFill>
                <a:blip r:embed="rId3"/>
                <a:stretch>
                  <a:fillRect l="-1389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9_1#ff50c4f46.bracket?vop=1&amp;pid=1ac0ec3c4&amp;color=0,0,0&amp;vpa=5&amp;vtp=1"/>
          <p:cNvSpPr/>
          <p:nvPr/>
        </p:nvSpPr>
        <p:spPr>
          <a:xfrm>
            <a:off x="1015460" y="2079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7_BD.18_2#ff50c4f46.choices?vop=1&amp;pid=1ac0ec3c4&amp;color=0,0,0&amp;vtp=1&amp;bbb=1"/>
          <p:cNvSpPr/>
          <p:nvPr/>
        </p:nvSpPr>
        <p:spPr>
          <a:xfrm>
            <a:off x="832104" y="249561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85</a:t>
            </a:r>
            <a:endParaRPr lang="en-US" altLang="zh-CN" sz="1800" dirty="0"/>
          </a:p>
        </p:txBody>
      </p:sp>
      <p:sp>
        <p:nvSpPr>
          <p:cNvPr id="5" name="QC_7_EX.20_1#ff50c4f46?vop=1&amp;pid=1ac0ec3c4&amp;color=0,0,0&amp;vtp=1&amp;bbb=1"/>
          <p:cNvSpPr/>
          <p:nvPr/>
        </p:nvSpPr>
        <p:spPr>
          <a:xfrm>
            <a:off x="832104" y="291090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本题所求的是数列前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100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项中的奇数项和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中等差数列奇偶项和性质求解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21_1#ff50c4f46?vop=1&amp;pid=1ac0ec3c4&amp;color=0,0,0&amp;vtp=1&amp;bbb=1"/>
              <p:cNvSpPr/>
              <p:nvPr/>
            </p:nvSpPr>
            <p:spPr>
              <a:xfrm>
                <a:off x="832104" y="3284219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是等差数列，且公差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𝑄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=145,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𝑄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=50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𝑄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=85,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7_AS.21_1#ff50c4f46?vop=1&amp;pid=1ac0ec3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84219"/>
                <a:ext cx="10533888" cy="2030730"/>
              </a:xfrm>
              <a:prstGeom prst="rect">
                <a:avLst/>
              </a:prstGeom>
              <a:blipFill>
                <a:blip r:embed="rId4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22_1#710f42c3e?vop=1&amp;pid=1ac0ec3c4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22_1#710f42c3e?vop=1&amp;pid=1ac0ec3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3_1#710f42c3e.bracket?vop=1&amp;pid=1ac0ec3c4&amp;color=0,0,0&amp;vpa=6&amp;vtp=1"/>
          <p:cNvSpPr/>
          <p:nvPr/>
        </p:nvSpPr>
        <p:spPr>
          <a:xfrm>
            <a:off x="704256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22_2#710f42c3e.choices?vop=1&amp;pid=1ac0ec3c4&amp;color=0,0,0&amp;vtp=1&amp;bbb=1"/>
              <p:cNvSpPr/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41422" algn="l"/>
                    <a:tab pos="5457444" algn="l"/>
                    <a:tab pos="8173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22_2#710f42c3e.choices?vop=1&amp;pid=1ac0ec3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EX.24_1#710f42c3e?vop=1&amp;pid=1ac0ec3c4&amp;color=0,0,0&amp;vtp=1&amp;bbb=1"/>
          <p:cNvSpPr/>
          <p:nvPr/>
        </p:nvSpPr>
        <p:spPr>
          <a:xfrm>
            <a:off x="832104" y="229108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中等差数列片段和性质求解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25_1#710f42c3e?vop=1&amp;pid=1ac0ec3c4&amp;color=0,0,0&amp;vtp=1&amp;bbb=1"/>
              <p:cNvSpPr/>
              <p:nvPr/>
            </p:nvSpPr>
            <p:spPr>
              <a:xfrm>
                <a:off x="832104" y="265557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等差数列片段和性质可知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=3×3−3×6=−9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7_AS.25_1#710f42c3e?vop=1&amp;pid=1ac0ec3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55570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26_1#68cf4147b?vop=1&amp;pid=1ac0ec3c4&amp;color=0,0,0&amp;vtp=1&amp;bt=1&amp;bbb=1"/>
              <p:cNvSpPr/>
              <p:nvPr/>
            </p:nvSpPr>
            <p:spPr>
              <a:xfrm>
                <a:off x="832104" y="1508760"/>
                <a:ext cx="10533888" cy="5360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，设其前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7_BD.26_1#68cf4147b?vop=1&amp;pid=1ac0ec3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36067"/>
              </a:xfrm>
              <a:prstGeom prst="rect">
                <a:avLst/>
              </a:prstGeom>
              <a:blipFill>
                <a:blip r:embed="rId3"/>
                <a:stretch>
                  <a:fillRect l="-1389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7_1#68cf4147b.bracket?vop=1&amp;pid=1ac0ec3c4&amp;color=0,0,0&amp;vpa=7&amp;vtp=1"/>
          <p:cNvSpPr/>
          <p:nvPr/>
        </p:nvSpPr>
        <p:spPr>
          <a:xfrm>
            <a:off x="8465852" y="1741423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7_BD.26_2#68cf4147b.choices?vop=1&amp;pid=1ac0ec3c4&amp;color=0,0,0&amp;vtp=1&amp;bbb=1"/>
          <p:cNvSpPr/>
          <p:nvPr/>
        </p:nvSpPr>
        <p:spPr>
          <a:xfrm>
            <a:off x="832104" y="205511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04897" algn="l"/>
                <a:tab pos="5311394" algn="l"/>
                <a:tab pos="80178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EX.28_1#68cf4147b?vop=1&amp;pid=1ac0ec3c4&amp;color=0,0,0&amp;vtp=1&amp;bbb=1"/>
              <p:cNvSpPr/>
              <p:nvPr/>
            </p:nvSpPr>
            <p:spPr>
              <a:xfrm>
                <a:off x="832104" y="2419603"/>
                <a:ext cx="10533888" cy="5360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题目中已知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中的性质求解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7_EX.28_1#68cf4147b?vop=1&amp;pid=1ac0ec3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9603"/>
                <a:ext cx="10533888" cy="536067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29_1#68cf4147b?vop=1&amp;pid=1ac0ec3c4&amp;color=0,0,0&amp;vtp=1&amp;bbb=1&amp;hb=1"/>
              <p:cNvSpPr/>
              <p:nvPr/>
            </p:nvSpPr>
            <p:spPr>
              <a:xfrm>
                <a:off x="832104" y="2963417"/>
                <a:ext cx="10533888" cy="121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是等差数列，所以数列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也为等差数列，设数列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.故选B．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7_AS.29_1#68cf4147b?vop=1&amp;pid=1ac0ec3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63417"/>
                <a:ext cx="10533888" cy="1217930"/>
              </a:xfrm>
              <a:prstGeom prst="rect">
                <a:avLst/>
              </a:prstGeom>
              <a:blipFill>
                <a:blip r:embed="rId5"/>
                <a:stretch>
                  <a:fillRect l="-1389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30_1#00b1a9c1a?vop=1&amp;pid=1ac0ec3c4&amp;color=0,0,0&amp;vtp=1&amp;bt=1&amp;bbb=1"/>
              <p:cNvSpPr/>
              <p:nvPr/>
            </p:nvSpPr>
            <p:spPr>
              <a:xfrm>
                <a:off x="832104" y="1508760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项和分别是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7_BD.30_1#00b1a9c1a?vop=1&amp;pid=1ac0ec3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69900"/>
              </a:xfrm>
              <a:prstGeom prst="rect">
                <a:avLst/>
              </a:prstGeom>
              <a:blipFill>
                <a:blip r:embed="rId3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31_1#00b1a9c1a.bracket?vop=1&amp;pid=1ac0ec3c4&amp;color=0,0,0&amp;vpa=8&amp;vtp=1"/>
          <p:cNvSpPr/>
          <p:nvPr/>
        </p:nvSpPr>
        <p:spPr>
          <a:xfrm>
            <a:off x="7858982" y="1757426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30_2#00b1a9c1a.choices?vop=1&amp;pid=1ac0ec3c4&amp;color=0,0,0&amp;vtp=1&amp;bbb=1"/>
              <p:cNvSpPr/>
              <p:nvPr/>
            </p:nvSpPr>
            <p:spPr>
              <a:xfrm>
                <a:off x="832104" y="1980946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03322" algn="l"/>
                    <a:tab pos="5368544" algn="l"/>
                    <a:tab pos="8046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30_2#00b1a9c1a.choices?vop=1&amp;pid=1ac0ec3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0946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EX.32_1#00b1a9c1a?vop=1&amp;pid=1ac0ec3c4&amp;color=0,0,0&amp;vtp=1&amp;bbb=1"/>
          <p:cNvSpPr/>
          <p:nvPr/>
        </p:nvSpPr>
        <p:spPr>
          <a:xfrm>
            <a:off x="832104" y="252685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中两个等差数列和比与项比性质求解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33_1#00b1a9c1a?vop=1&amp;pid=1ac0ec3c4&amp;color=0,0,0&amp;vtp=1&amp;bbb=1"/>
              <p:cNvSpPr/>
              <p:nvPr/>
            </p:nvSpPr>
            <p:spPr>
              <a:xfrm>
                <a:off x="832104" y="2891345"/>
                <a:ext cx="10533888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项和分别是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22+8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7_AS.33_1#00b1a9c1a?vop=1&amp;pid=1ac0ec3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91345"/>
                <a:ext cx="10533888" cy="1117600"/>
              </a:xfrm>
              <a:prstGeom prst="rect">
                <a:avLst/>
              </a:prstGeom>
              <a:blipFill>
                <a:blip r:embed="rId5"/>
                <a:stretch>
                  <a:fillRect l="-1389" b="-5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7_EX.34_1#00b1a9c1a?vop=1&amp;pid=1ac0ec3c4&amp;color=0,0,0&amp;vtp=1&amp;bbb=1"/>
              <p:cNvSpPr/>
              <p:nvPr/>
            </p:nvSpPr>
            <p:spPr>
              <a:xfrm>
                <a:off x="832104" y="4008945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快解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由和比与项比性质得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3×(2×6−1)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2×(2×6−1)+8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C_7_EX.34_1#00b1a9c1a?vop=1&amp;pid=1ac0ec3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08945"/>
                <a:ext cx="10533888" cy="482600"/>
              </a:xfrm>
              <a:prstGeom prst="rect">
                <a:avLst/>
              </a:prstGeom>
              <a:blipFill>
                <a:blip r:embed="rId6"/>
                <a:stretch>
                  <a:fillRect l="-1389" b="-16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35_1#67e909c07?vop=1&amp;pid=1ac0ec3c4&amp;color=0,0,0&amp;vtp=1&amp;bt=1&amp;bbb=1&amp;hb=1"/>
              <p:cNvSpPr/>
              <p:nvPr/>
            </p:nvSpPr>
            <p:spPr>
              <a:xfrm>
                <a:off x="832104" y="1508760"/>
                <a:ext cx="10533888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分别是等差数列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2021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2023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2024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7_BD.35_1#67e909c07?vop=1&amp;pid=1ac0ec3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821055"/>
              </a:xfrm>
              <a:prstGeom prst="rect">
                <a:avLst/>
              </a:prstGeom>
              <a:blipFill>
                <a:blip r:embed="rId3"/>
                <a:stretch>
                  <a:fillRect l="-1389" b="-1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36_1#67e909c07.blank?vop=1&amp;pid=1ac0ec3c4&amp;color=0,0,0&amp;vpa=9&amp;vtp=1"/>
          <p:cNvSpPr/>
          <p:nvPr/>
        </p:nvSpPr>
        <p:spPr>
          <a:xfrm>
            <a:off x="837660" y="1927225"/>
            <a:ext cx="3000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dirty="0"/>
          </a:p>
        </p:txBody>
      </p:sp>
      <p:sp>
        <p:nvSpPr>
          <p:cNvPr id="4" name="QB_7_EX.37_1#67e909c07?vop=1&amp;pid=1ac0ec3c4&amp;color=0,0,0&amp;vtp=1&amp;bbb=1"/>
          <p:cNvSpPr/>
          <p:nvPr/>
        </p:nvSpPr>
        <p:spPr>
          <a:xfrm>
            <a:off x="832104" y="237813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中两个等差数列和比与项比性质求解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S.38_1#67e909c07?vop=1&amp;pid=1ac0ec3c4&amp;color=0,0,0&amp;vtp=1&amp;bbb=1"/>
              <p:cNvSpPr/>
              <p:nvPr/>
            </p:nvSpPr>
            <p:spPr>
              <a:xfrm>
                <a:off x="832104" y="2751454"/>
                <a:ext cx="10533888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025+2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7_AS.38_1#67e909c07?vop=1&amp;pid=1ac0ec3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51454"/>
                <a:ext cx="10533888" cy="1384300"/>
              </a:xfrm>
              <a:prstGeom prst="rect">
                <a:avLst/>
              </a:prstGeom>
              <a:blipFill>
                <a:blip r:embed="rId4"/>
                <a:stretch>
                  <a:fillRect l="-1389" b="-35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EX.39_1#67e909c07?vop=1&amp;pid=1ac0ec3c4&amp;color=0,0,0&amp;vtp=1&amp;bt=1&amp;bbb=1"/>
              <p:cNvSpPr/>
              <p:nvPr/>
            </p:nvSpPr>
            <p:spPr>
              <a:xfrm>
                <a:off x="832104" y="1508760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024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可化简为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013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3×(2×1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013−1)+2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1×(2×1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7_EX.39_1#67e909c07?vop=1&amp;pid=1ac0ec3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82600"/>
              </a:xfrm>
              <a:prstGeom prst="rect">
                <a:avLst/>
              </a:prstGeom>
              <a:blipFill>
                <a:blip r:embed="rId3"/>
                <a:stretch>
                  <a:fillRect l="-1389" b="-151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6c9baee6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06c9baee6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等差数列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4#ac0f2e424.fixed?pid=64f4b229a&amp;color=195,214,0&amp;vtp=1&amp;bbb=1"/>
              <p:cNvSpPr/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2.2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等差数列的前</a:t>
                </a:r>
                <a14:m>
                  <m:oMath xmlns:m="http://schemas.openxmlformats.org/officeDocument/2006/math">
                    <m:r>
                      <a:rPr lang="en-US" altLang="zh-CN" sz="4400" b="1" i="1">
                        <a:solidFill>
                          <a:srgbClr val="C3D6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2" name="C_4#ac0f2e424.fixed?pid=64f4b229a&amp;color=195,214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blipFill>
                <a:blip r:embed="rId3"/>
                <a:stretch>
                  <a:fillRect t="-8163" b="-231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4_BD#ac0f2e424.fixed?pid=64f4b229a&amp;color=255,255,255&amp;vtp=1&amp;bbb=1"/>
              <p:cNvSpPr/>
              <p:nvPr/>
            </p:nvSpPr>
            <p:spPr>
              <a:xfrm>
                <a:off x="0" y="2880360"/>
                <a:ext cx="12188952" cy="6492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课时1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等差数列的前</a:t>
                </a:r>
                <a14:m>
                  <m:oMath xmlns:m="http://schemas.openxmlformats.org/officeDocument/2006/math">
                    <m:r>
                      <a:rPr lang="en-US" altLang="zh-CN" sz="3200" b="0" i="0">
                        <a:solidFill>
                          <a:srgbClr val="FFFF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项和（1）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3" name="C_4_BD#ac0f2e424.fixed?pid=64f4b229a&amp;color=255,255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360"/>
                <a:ext cx="12188952" cy="649224"/>
              </a:xfrm>
              <a:prstGeom prst="rect">
                <a:avLst/>
              </a:prstGeom>
              <a:blipFill>
                <a:blip r:embed="rId4"/>
                <a:stretch>
                  <a:fillRect t="-7547" b="-254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_1#faaf0fa88?vop=1&amp;pid=27590b600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1_1#faaf0fa88?vop=1&amp;pid=27590b60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_1#faaf0fa88.bracket?vop=1&amp;pid=27590b600&amp;color=0,0,0&amp;vpa=1&amp;vtp=1"/>
          <p:cNvSpPr/>
          <p:nvPr/>
        </p:nvSpPr>
        <p:spPr>
          <a:xfrm>
            <a:off x="822620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7_BD.1_2#faaf0fa88.choices?vop=1&amp;pid=27590b600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33472" algn="l"/>
                <a:tab pos="5241544" algn="l"/>
                <a:tab pos="79893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32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3_1#faaf0fa88?vop=1&amp;pid=27590b600&amp;color=0,0,0&amp;vtp=1&amp;bbb=1"/>
              <p:cNvSpPr/>
              <p:nvPr/>
            </p:nvSpPr>
            <p:spPr>
              <a:xfrm>
                <a:off x="832104" y="2240280"/>
                <a:ext cx="10533888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+10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+9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AS.3_1#faaf0fa88?vop=1&amp;pid=27590b60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1092200"/>
              </a:xfrm>
              <a:prstGeom prst="rect">
                <a:avLst/>
              </a:prstGeom>
              <a:blipFill>
                <a:blip r:embed="rId4"/>
                <a:stretch>
                  <a:fillRect l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4_1#08d93355c?vop=1&amp;pid=27590b600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4_1#08d93355c?vop=1&amp;pid=27590b60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5_1#08d93355c.bracket?vop=1&amp;pid=27590b600&amp;color=0,0,0&amp;vpa=2&amp;vtp=1"/>
          <p:cNvSpPr/>
          <p:nvPr/>
        </p:nvSpPr>
        <p:spPr>
          <a:xfrm>
            <a:off x="940584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7_BD.4_2#08d93355c.choices?vop=1&amp;pid=27590b600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6_1#08d93355c?vop=1&amp;pid=27590b600&amp;color=0,0,0&amp;vtp=1&amp;bbb=1"/>
              <p:cNvSpPr/>
              <p:nvPr/>
            </p:nvSpPr>
            <p:spPr>
              <a:xfrm>
                <a:off x="832104" y="2240280"/>
                <a:ext cx="10533888" cy="111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2×1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3×2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AS.6_1#08d93355c?vop=1&amp;pid=27590b60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1117600"/>
              </a:xfrm>
              <a:prstGeom prst="rect">
                <a:avLst/>
              </a:prstGeom>
              <a:blipFill>
                <a:blip r:embed="rId4"/>
                <a:stretch>
                  <a:fillRect l="-1389" b="-5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7_1#9be163d3f?vop=1&amp;pid=27590b600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7_BD.7_1#9be163d3f?vop=1&amp;pid=27590b60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8_1#9be163d3f.blank?vop=1&amp;pid=27590b600&amp;color=0,0,0&amp;vpa=3&amp;vtp=1&amp;bbb=1"/>
          <p:cNvSpPr/>
          <p:nvPr/>
        </p:nvSpPr>
        <p:spPr>
          <a:xfrm>
            <a:off x="8349456" y="1466850"/>
            <a:ext cx="4333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9_1#9be163d3f?vop=1&amp;pid=27590b600&amp;color=0,0,0&amp;vtp=1&amp;bbb=1"/>
              <p:cNvSpPr/>
              <p:nvPr/>
            </p:nvSpPr>
            <p:spPr>
              <a:xfrm>
                <a:off x="832104" y="1875790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,利用等差中项的性质可知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等差数列的通项公式可得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=−40+90=50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7_AS.9_1#9be163d3f?vop=1&amp;pid=27590b60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1676400"/>
              </a:xfrm>
              <a:prstGeom prst="rect">
                <a:avLst/>
              </a:prstGeom>
              <a:blipFill>
                <a:blip r:embed="rId4"/>
                <a:stretch>
                  <a:fillRect l="-1389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0_1#4e93ac81a?vop=1&amp;pid=27590b600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0_1#4e93ac81a?vop=1&amp;pid=27590b60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1_1#4e93ac81a?vop=1&amp;pid=27590b600&amp;color=0,0,0&amp;vtp=1&amp;bbb=1&amp;hb=1"/>
              <p:cNvSpPr/>
              <p:nvPr/>
            </p:nvSpPr>
            <p:spPr>
              <a:xfrm>
                <a:off x="832104" y="1875282"/>
                <a:ext cx="10533888" cy="3236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=−(−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)+2×(−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+20×10)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7_AN.11_1#4e93ac81a?vop=1&amp;pid=27590b60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236659"/>
              </a:xfrm>
              <a:prstGeom prst="rect">
                <a:avLst/>
              </a:prstGeom>
              <a:blipFill>
                <a:blip r:embed="rId4"/>
                <a:stretch>
                  <a:fillRect l="-1389" t="-188" b="-4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11_2#4e93ac81a?vop=1&amp;pid=27590b600&amp;color=0,0,0&amp;mp=1&amp;vtp=1&amp;bt=1&amp;bbb=1"/>
              <p:cNvSpPr/>
              <p:nvPr/>
            </p:nvSpPr>
            <p:spPr>
              <a:xfrm>
                <a:off x="832104" y="1508760"/>
                <a:ext cx="10533888" cy="1560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综上所述，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+20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≤10),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−20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+200(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≥11),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−20×12+200=104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AN.11_2#4e93ac81a?vop=1&amp;pid=27590b600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560259"/>
              </a:xfrm>
              <a:prstGeom prst="rect">
                <a:avLst/>
              </a:prstGeom>
              <a:blipFill>
                <a:blip r:embed="rId3"/>
                <a:stretch>
                  <a:fillRect l="-1389" b="-90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EX.12_1#4e93ac81a?vop=1&amp;pid=27590b600&amp;color=0,0,0&amp;vtp=1&amp;bbb=1&amp;hb=1"/>
              <p:cNvSpPr/>
              <p:nvPr/>
            </p:nvSpPr>
            <p:spPr>
              <a:xfrm>
                <a:off x="832104" y="3071368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当等差数列中同时存在正项和负项时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若要求等差数列绝对值的前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则需要先找到此等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差数列的项在何时符号发生变化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再分别利用等差数列求和公式求解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如果整体运用求和公式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会导致结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果出错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7_EX.12_1#4e93ac81a?vop=1&amp;pid=27590b60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71368"/>
                <a:ext cx="10533888" cy="1189355"/>
              </a:xfrm>
              <a:prstGeom prst="rect">
                <a:avLst/>
              </a:prstGeom>
              <a:blipFill>
                <a:blip r:embed="rId4"/>
                <a:stretch>
                  <a:fillRect l="-1389" r="-1331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3_1#db8a72e56?vop=1&amp;pid=1ac0ec3c4&amp;color=0,0,0&amp;vtp=1&amp;bt=1&amp;bbb=1"/>
              <p:cNvSpPr/>
              <p:nvPr/>
            </p:nvSpPr>
            <p:spPr>
              <a:xfrm>
                <a:off x="832104" y="1508760"/>
                <a:ext cx="10533888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一个等差数列共有10项，其中奇数项的和为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，偶数项的和为15，则这个数列的第6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7_BD.13_1#db8a72e56?vop=1&amp;pid=1ac0ec3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36131"/>
              </a:xfrm>
              <a:prstGeom prst="rect">
                <a:avLst/>
              </a:prstGeom>
              <a:blipFill>
                <a:blip r:embed="rId3"/>
                <a:stretch>
                  <a:fillRect l="-1389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4_1#db8a72e56.bracket?vop=1&amp;pid=1ac0ec3c4&amp;color=0,0,0&amp;vpa=4&amp;vtp=1"/>
          <p:cNvSpPr/>
          <p:nvPr/>
        </p:nvSpPr>
        <p:spPr>
          <a:xfrm>
            <a:off x="10180097" y="1741107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7_BD.13_2#db8a72e56.choices?vop=1&amp;pid=1ac0ec3c4&amp;color=0,0,0&amp;vtp=1&amp;bbb=1"/>
          <p:cNvSpPr/>
          <p:nvPr/>
        </p:nvSpPr>
        <p:spPr>
          <a:xfrm>
            <a:off x="832104" y="205479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EX.15_1#db8a72e56?vop=1&amp;pid=1ac0ec3c4&amp;color=0,0,0&amp;vtp=1&amp;bbb=1&amp;hb=1"/>
              <p:cNvSpPr/>
              <p:nvPr/>
            </p:nvSpPr>
            <p:spPr>
              <a:xfrm>
                <a:off x="832104" y="2419287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本题中的等差数列有偶数项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根据等差数列前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项和的性质可求得公差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即可求得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7_EX.15_1#db8a72e56?vop=1&amp;pid=1ac0ec3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9287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16_1#db8a72e56?vop=1&amp;pid=1ac0ec3c4&amp;color=0,0,0&amp;vtp=1&amp;bbb=1&amp;hb=1"/>
              <p:cNvSpPr/>
              <p:nvPr/>
            </p:nvSpPr>
            <p:spPr>
              <a:xfrm>
                <a:off x="832104" y="3200972"/>
                <a:ext cx="10533888" cy="1084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【解析】设等差数列的公差为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,根据等差数列前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项和的性质，可得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7_AS.16_1#db8a72e56?vop=1&amp;pid=1ac0ec3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00972"/>
                <a:ext cx="10533888" cy="1084834"/>
              </a:xfrm>
              <a:prstGeom prst="rect">
                <a:avLst/>
              </a:prstGeom>
              <a:blipFill>
                <a:blip r:embed="rId5"/>
                <a:stretch>
                  <a:fillRect l="-1389" b="-78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1123</Words>
  <Application>Microsoft Office PowerPoint</Application>
  <PresentationFormat>宽屏</PresentationFormat>
  <Paragraphs>100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2025-10-22T07:48:21Z</dcterms:created>
  <dcterms:modified xsi:type="dcterms:W3CDTF">2025-10-22T07:50:15Z</dcterms:modified>
  <cp:category/>
  <cp:contentStatus/>
</cp:coreProperties>
</file>